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164" r:id="rId2"/>
    <p:sldId id="2206" r:id="rId3"/>
    <p:sldId id="2167" r:id="rId4"/>
    <p:sldId id="2170" r:id="rId5"/>
    <p:sldId id="2043" r:id="rId6"/>
    <p:sldId id="2208" r:id="rId7"/>
    <p:sldId id="2209" r:id="rId8"/>
    <p:sldId id="2211" r:id="rId9"/>
    <p:sldId id="2212" r:id="rId10"/>
    <p:sldId id="2143" r:id="rId11"/>
    <p:sldId id="2188" r:id="rId12"/>
    <p:sldId id="2213" r:id="rId13"/>
    <p:sldId id="2194" r:id="rId14"/>
    <p:sldId id="2214" r:id="rId15"/>
    <p:sldId id="2215" r:id="rId16"/>
    <p:sldId id="2195" r:id="rId17"/>
    <p:sldId id="2196" r:id="rId18"/>
    <p:sldId id="2216" r:id="rId19"/>
    <p:sldId id="2217" r:id="rId20"/>
    <p:sldId id="2218" r:id="rId21"/>
    <p:sldId id="2219" r:id="rId22"/>
    <p:sldId id="2228" r:id="rId23"/>
    <p:sldId id="2221" r:id="rId24"/>
    <p:sldId id="2222" r:id="rId25"/>
    <p:sldId id="2224" r:id="rId26"/>
    <p:sldId id="2225" r:id="rId27"/>
    <p:sldId id="2226" r:id="rId28"/>
    <p:sldId id="2229" r:id="rId29"/>
    <p:sldId id="2230" r:id="rId30"/>
    <p:sldId id="2054" r:id="rId31"/>
    <p:sldId id="1910" r:id="rId32"/>
    <p:sldId id="2034" r:id="rId33"/>
    <p:sldId id="1911" r:id="rId34"/>
    <p:sldId id="2071" r:id="rId35"/>
    <p:sldId id="1912" r:id="rId36"/>
    <p:sldId id="2091" r:id="rId37"/>
    <p:sldId id="1913" r:id="rId38"/>
    <p:sldId id="2035" r:id="rId39"/>
    <p:sldId id="1914" r:id="rId40"/>
    <p:sldId id="2131" r:id="rId41"/>
    <p:sldId id="1920" r:id="rId42"/>
    <p:sldId id="1922" r:id="rId43"/>
    <p:sldId id="2155" r:id="rId44"/>
    <p:sldId id="2231" r:id="rId45"/>
    <p:sldId id="1924" r:id="rId46"/>
    <p:sldId id="2200" r:id="rId47"/>
    <p:sldId id="1926" r:id="rId48"/>
    <p:sldId id="2134" r:id="rId49"/>
    <p:sldId id="2037" r:id="rId50"/>
    <p:sldId id="2038" r:id="rId51"/>
    <p:sldId id="2039" r:id="rId52"/>
    <p:sldId id="2093" r:id="rId53"/>
    <p:sldId id="2041" r:id="rId54"/>
    <p:sldId id="2094" r:id="rId55"/>
    <p:sldId id="2232" r:id="rId56"/>
    <p:sldId id="2152" r:id="rId57"/>
    <p:sldId id="2233" r:id="rId58"/>
    <p:sldId id="2203" r:id="rId59"/>
    <p:sldId id="2204" r:id="rId60"/>
    <p:sldId id="2234" r:id="rId61"/>
    <p:sldId id="2171" r:id="rId62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0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491"/>
    <a:srgbClr val="0070C0"/>
    <a:srgbClr val="384556"/>
    <a:srgbClr val="F2F2F2"/>
    <a:srgbClr val="C00000"/>
    <a:srgbClr val="1481E2"/>
    <a:srgbClr val="0000FF"/>
    <a:srgbClr val="215968"/>
    <a:srgbClr val="4BACC6"/>
    <a:srgbClr val="F2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>
      <p:cViewPr varScale="1">
        <p:scale>
          <a:sx n="83" d="100"/>
          <a:sy n="83" d="100"/>
        </p:scale>
        <p:origin x="763" y="77"/>
      </p:cViewPr>
      <p:guideLst>
        <p:guide orient="horz" pos="1253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7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91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821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160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979078"/>
            <a:ext cx="12188389" cy="5039138"/>
          </a:xfrm>
          <a:prstGeom prst="rect">
            <a:avLst/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24084" y="0"/>
            <a:ext cx="1296144" cy="1269554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A1C37DDE-CA10-874B-BFF8-2878E0178749}"/>
              </a:ext>
            </a:extLst>
          </p:cNvPr>
          <p:cNvSpPr/>
          <p:nvPr userDrawn="1"/>
        </p:nvSpPr>
        <p:spPr>
          <a:xfrm>
            <a:off x="1632353" y="228721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4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6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0" y="0"/>
            <a:ext cx="12190413" cy="1727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任意形状 14">
            <a:extLst>
              <a:ext uri="{FF2B5EF4-FFF2-40B4-BE49-F238E27FC236}">
                <a16:creationId xmlns:a16="http://schemas.microsoft.com/office/drawing/2014/main" id="{41EB2DB9-BAB3-5944-9893-6049A12712F8}"/>
              </a:ext>
            </a:extLst>
          </p:cNvPr>
          <p:cNvSpPr/>
          <p:nvPr userDrawn="1"/>
        </p:nvSpPr>
        <p:spPr>
          <a:xfrm>
            <a:off x="1" y="1501770"/>
            <a:ext cx="12190412" cy="1501295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22" name="任意形状 21">
            <a:extLst>
              <a:ext uri="{FF2B5EF4-FFF2-40B4-BE49-F238E27FC236}">
                <a16:creationId xmlns:a16="http://schemas.microsoft.com/office/drawing/2014/main" id="{9BBE2139-40A7-AB42-86C0-7CEFA6F05077}"/>
              </a:ext>
            </a:extLst>
          </p:cNvPr>
          <p:cNvSpPr/>
          <p:nvPr userDrawn="1"/>
        </p:nvSpPr>
        <p:spPr>
          <a:xfrm>
            <a:off x="0" y="0"/>
            <a:ext cx="838090" cy="707886"/>
          </a:xfrm>
          <a:custGeom>
            <a:avLst/>
            <a:gdLst>
              <a:gd name="connsiteX0" fmla="*/ 0 w 670093"/>
              <a:gd name="connsiteY0" fmla="*/ 0 h 425685"/>
              <a:gd name="connsiteX1" fmla="*/ 670093 w 670093"/>
              <a:gd name="connsiteY1" fmla="*/ 0 h 425685"/>
              <a:gd name="connsiteX2" fmla="*/ 664674 w 670093"/>
              <a:gd name="connsiteY2" fmla="*/ 53757 h 425685"/>
              <a:gd name="connsiteX3" fmla="*/ 208333 w 670093"/>
              <a:gd name="connsiteY3" fmla="*/ 425685 h 425685"/>
              <a:gd name="connsiteX4" fmla="*/ 27021 w 670093"/>
              <a:gd name="connsiteY4" fmla="*/ 389080 h 425685"/>
              <a:gd name="connsiteX5" fmla="*/ 0 w 670093"/>
              <a:gd name="connsiteY5" fmla="*/ 374413 h 4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093" h="425685">
                <a:moveTo>
                  <a:pt x="0" y="0"/>
                </a:moveTo>
                <a:lnTo>
                  <a:pt x="670093" y="0"/>
                </a:lnTo>
                <a:lnTo>
                  <a:pt x="664674" y="53757"/>
                </a:lnTo>
                <a:cubicBezTo>
                  <a:pt x="621239" y="266015"/>
                  <a:pt x="433432" y="425685"/>
                  <a:pt x="208333" y="425685"/>
                </a:cubicBezTo>
                <a:cubicBezTo>
                  <a:pt x="144019" y="425685"/>
                  <a:pt x="82749" y="412651"/>
                  <a:pt x="27021" y="389080"/>
                </a:cubicBezTo>
                <a:lnTo>
                  <a:pt x="0" y="37441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4" name="矩形 3"/>
          <p:cNvSpPr/>
          <p:nvPr userDrawn="1"/>
        </p:nvSpPr>
        <p:spPr>
          <a:xfrm>
            <a:off x="-38101" y="5838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i="1" dirty="0"/>
              <a:t>辨析</a:t>
            </a:r>
          </a:p>
        </p:txBody>
      </p:sp>
    </p:spTree>
    <p:extLst>
      <p:ext uri="{BB962C8B-B14F-4D97-AF65-F5344CB8AC3E}">
        <p14:creationId xmlns:p14="http://schemas.microsoft.com/office/powerpoint/2010/main" val="181788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8" r:id="rId2"/>
    <p:sldLayoutId id="2147483697" r:id="rId3"/>
    <p:sldLayoutId id="2147483709" r:id="rId4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package" Target="../embeddings/Microsoft_Word_Document5.docx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8.xml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2" Type="http://schemas.openxmlformats.org/officeDocument/2006/relationships/image" Target="../media/image8.png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8.xml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2" Type="http://schemas.openxmlformats.org/officeDocument/2006/relationships/image" Target="../media/image8.png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8.xml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8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8.xml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18" Type="http://schemas.openxmlformats.org/officeDocument/2006/relationships/slide" Target="slide58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image" Target="../media/image18.emf"/><Relationship Id="rId2" Type="http://schemas.openxmlformats.org/officeDocument/2006/relationships/slide" Target="slide31.xml"/><Relationship Id="rId16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8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8.xml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2" Type="http://schemas.openxmlformats.org/officeDocument/2006/relationships/image" Target="../media/image8.png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18" Type="http://schemas.openxmlformats.org/officeDocument/2006/relationships/slide" Target="slide58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image" Target="../media/image19.emf"/><Relationship Id="rId2" Type="http://schemas.openxmlformats.org/officeDocument/2006/relationships/slide" Target="slide31.xml"/><Relationship Id="rId16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8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8.xml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8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18" Type="http://schemas.openxmlformats.org/officeDocument/2006/relationships/package" Target="../embeddings/Microsoft_Word_Document10.docx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image" Target="../media/image20.emf"/><Relationship Id="rId2" Type="http://schemas.openxmlformats.org/officeDocument/2006/relationships/slide" Target="slide31.xml"/><Relationship Id="rId16" Type="http://schemas.openxmlformats.org/officeDocument/2006/relationships/package" Target="../embeddings/Microsoft_Word_Document9.docx"/><Relationship Id="rId20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8.png"/><Relationship Id="rId10" Type="http://schemas.openxmlformats.org/officeDocument/2006/relationships/slide" Target="slide47.xml"/><Relationship Id="rId19" Type="http://schemas.openxmlformats.org/officeDocument/2006/relationships/image" Target="../media/image21.emf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22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23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23.png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image" Target="../media/image24.emf"/><Relationship Id="rId2" Type="http://schemas.openxmlformats.org/officeDocument/2006/relationships/image" Target="../media/image8.png"/><Relationship Id="rId16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slide" Target="slide58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18" Type="http://schemas.openxmlformats.org/officeDocument/2006/relationships/slide" Target="slide58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image" Target="../media/image26.emf"/><Relationship Id="rId2" Type="http://schemas.openxmlformats.org/officeDocument/2006/relationships/slide" Target="slide31.xml"/><Relationship Id="rId16" Type="http://schemas.openxmlformats.org/officeDocument/2006/relationships/package" Target="../embeddings/Microsoft_Word_Document12.docx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25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25.png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image" Target="../media/image27.emf"/><Relationship Id="rId2" Type="http://schemas.openxmlformats.org/officeDocument/2006/relationships/image" Target="../media/image8.png"/><Relationship Id="rId16" Type="http://schemas.openxmlformats.org/officeDocument/2006/relationships/package" Target="../embeddings/Microsoft_Word_Document13.docx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slide" Target="slide58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28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image" Target="../media/image29.emf"/><Relationship Id="rId2" Type="http://schemas.openxmlformats.org/officeDocument/2006/relationships/image" Target="../media/image8.png"/><Relationship Id="rId16" Type="http://schemas.openxmlformats.org/officeDocument/2006/relationships/package" Target="../embeddings/Microsoft_Word_Document14.docx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28.png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30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31.emf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Document15.docx"/><Relationship Id="rId2" Type="http://schemas.openxmlformats.org/officeDocument/2006/relationships/image" Target="../media/image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slide" Target="slide58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image" Target="../media/image32.emf"/><Relationship Id="rId3" Type="http://schemas.openxmlformats.org/officeDocument/2006/relationships/slide" Target="slide31.xml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package" Target="../embeddings/Microsoft_Word_Document16.docx"/><Relationship Id="rId2" Type="http://schemas.openxmlformats.org/officeDocument/2006/relationships/image" Target="../media/image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slide" Target="slide58.xml"/><Relationship Id="rId4" Type="http://schemas.openxmlformats.org/officeDocument/2006/relationships/slide" Target="slide33.xml"/><Relationship Id="rId9" Type="http://schemas.openxmlformats.org/officeDocument/2006/relationships/slide" Target="slide42.xml"/><Relationship Id="rId1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18" Type="http://schemas.openxmlformats.org/officeDocument/2006/relationships/image" Target="../media/image34.emf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package" Target="../embeddings/Microsoft_Word_Document17.docx"/><Relationship Id="rId2" Type="http://schemas.openxmlformats.org/officeDocument/2006/relationships/slide" Target="slide3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33.png"/><Relationship Id="rId10" Type="http://schemas.openxmlformats.org/officeDocument/2006/relationships/slide" Target="slide47.xml"/><Relationship Id="rId19" Type="http://schemas.openxmlformats.org/officeDocument/2006/relationships/slide" Target="slide58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18" Type="http://schemas.openxmlformats.org/officeDocument/2006/relationships/image" Target="../media/image35.emf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package" Target="../embeddings/Microsoft_Word_Document18.docx"/><Relationship Id="rId2" Type="http://schemas.openxmlformats.org/officeDocument/2006/relationships/slide" Target="slide3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33.png"/><Relationship Id="rId10" Type="http://schemas.openxmlformats.org/officeDocument/2006/relationships/slide" Target="slide47.xml"/><Relationship Id="rId19" Type="http://schemas.openxmlformats.org/officeDocument/2006/relationships/slide" Target="slide58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2" Type="http://schemas.openxmlformats.org/officeDocument/2006/relationships/slide" Target="slide31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image" Target="../media/image36.png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Relationship Id="rId1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Document20.docx"/><Relationship Id="rId3" Type="http://schemas.openxmlformats.org/officeDocument/2006/relationships/package" Target="../embeddings/Microsoft_Word_Document19.docx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" Type="http://schemas.openxmlformats.org/officeDocument/2006/relationships/image" Target="../media/image8.png"/><Relationship Id="rId16" Type="http://schemas.openxmlformats.org/officeDocument/2006/relationships/slide" Target="slide53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42.xml"/><Relationship Id="rId5" Type="http://schemas.openxmlformats.org/officeDocument/2006/relationships/slide" Target="slide31.xml"/><Relationship Id="rId15" Type="http://schemas.openxmlformats.org/officeDocument/2006/relationships/slide" Target="slide51.xml"/><Relationship Id="rId10" Type="http://schemas.openxmlformats.org/officeDocument/2006/relationships/slide" Target="slide41.xml"/><Relationship Id="rId19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slide" Target="slide39.xml"/><Relationship Id="rId14" Type="http://schemas.openxmlformats.org/officeDocument/2006/relationships/slide" Target="slid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slide" Target="slide3.xml"/><Relationship Id="rId3" Type="http://schemas.openxmlformats.org/officeDocument/2006/relationships/package" Target="../embeddings/Microsoft_Word_Document21.docx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" Type="http://schemas.openxmlformats.org/officeDocument/2006/relationships/image" Target="../media/image8.png"/><Relationship Id="rId16" Type="http://schemas.openxmlformats.org/officeDocument/2006/relationships/slide" Target="slide53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42.xml"/><Relationship Id="rId5" Type="http://schemas.openxmlformats.org/officeDocument/2006/relationships/slide" Target="slide31.xml"/><Relationship Id="rId15" Type="http://schemas.openxmlformats.org/officeDocument/2006/relationships/slide" Target="slide51.xml"/><Relationship Id="rId10" Type="http://schemas.openxmlformats.org/officeDocument/2006/relationships/slide" Target="slide41.xml"/><Relationship Id="rId19" Type="http://schemas.openxmlformats.org/officeDocument/2006/relationships/image" Target="../media/image7.tiff"/><Relationship Id="rId4" Type="http://schemas.openxmlformats.org/officeDocument/2006/relationships/image" Target="../media/image39.emf"/><Relationship Id="rId9" Type="http://schemas.openxmlformats.org/officeDocument/2006/relationships/slide" Target="slide39.xml"/><Relationship Id="rId14" Type="http://schemas.openxmlformats.org/officeDocument/2006/relationships/slide" Target="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26654" y="1895373"/>
            <a:ext cx="5587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495666"/>
                </a:solidFill>
              </a:rPr>
              <a:t>DIYIZHANG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6654" y="21711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第一章</a:t>
            </a:r>
          </a:p>
        </p:txBody>
      </p:sp>
      <p:sp>
        <p:nvSpPr>
          <p:cNvPr id="2" name="矩形 1"/>
          <p:cNvSpPr/>
          <p:nvPr/>
        </p:nvSpPr>
        <p:spPr>
          <a:xfrm>
            <a:off x="1126654" y="2612425"/>
            <a:ext cx="10297144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kern="100" dirty="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1</a:t>
            </a:r>
            <a:r>
              <a:rPr lang="zh-CN" altLang="en-US" sz="4800" b="1" kern="100" dirty="0">
                <a:solidFill>
                  <a:prstClr val="white"/>
                </a:solidFill>
                <a:latin typeface="+mj-ea"/>
                <a:ea typeface="+mj-ea"/>
                <a:cs typeface="华文黑体" panose="02010600040101010101" pitchFamily="2" charset="-122"/>
              </a:rPr>
              <a:t>　动量</a:t>
            </a:r>
          </a:p>
        </p:txBody>
      </p:sp>
    </p:spTree>
    <p:extLst>
      <p:ext uri="{BB962C8B-B14F-4D97-AF65-F5344CB8AC3E}">
        <p14:creationId xmlns:p14="http://schemas.microsoft.com/office/powerpoint/2010/main" val="302297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748096C-6778-224D-922D-1B42ABCE1173}"/>
              </a:ext>
            </a:extLst>
          </p:cNvPr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>
                <a:solidFill>
                  <a:srgbClr val="ECB594">
                    <a:lumMod val="40000"/>
                    <a:lumOff val="60000"/>
                  </a:srgbClr>
                </a:solidFill>
                <a:ea typeface="微软雅黑"/>
              </a:rPr>
              <a:t>二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710830" y="2925738"/>
            <a:ext cx="6349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动量及动量的变化量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36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49441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定义：物体的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的乘积。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定义式：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，单位：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矢量性：动量是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量，方向与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相同，运算遵循平行四边形定则。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动量的变化量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表达式：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为初动量，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为末动量。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方向：动量变化量为矢量，与速度变化的方向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2155" y="102495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48547" y="102495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79812" y="1701602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solidFill>
                  <a:srgbClr val="C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0277" y="22967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58763" y="227766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速度的方向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26256" y="485389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相同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E0486A5D-7556-7042-BA31-57DC3C31B7F0}"/>
              </a:ext>
            </a:extLst>
          </p:cNvPr>
          <p:cNvSpPr/>
          <p:nvPr/>
        </p:nvSpPr>
        <p:spPr>
          <a:xfrm>
            <a:off x="541797" y="1053530"/>
            <a:ext cx="11106821" cy="4032448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矩形 3"/>
          <p:cNvSpPr/>
          <p:nvPr/>
        </p:nvSpPr>
        <p:spPr>
          <a:xfrm>
            <a:off x="771810" y="1946531"/>
            <a:ext cx="10646792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动量越大，物体的速度越大。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动量相同的物体，运动方向一定相同。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物体的速度方向改变，其动量一定改变。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动量变化量的方向一定和物体初动量的方向相同。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76156" y="199137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16316" y="26019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97147" y="328577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10600" y="393792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79082"/>
            <a:ext cx="1141200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天津二中月考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关于动量的变化，下列说法中正确的是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做直线运动的物体速度增大时，动量的增量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的方向与运动方向相同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做直线运动的物体速度减小时，动量的增量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的方向与运动方向相反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物体的速度大小不变时，动量的增量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为零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物体做平抛运动时，动量的增量一定不为零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174988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242055" y="162715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232530" y="227522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32530" y="353789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9472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7214" y="2709714"/>
            <a:ext cx="1089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当做直线运动的物体速度增大时，其末动量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大于初动量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，由矢量的运算法则，可知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，与物体运动方向相同，如图甲所示，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当做直线运动的物体速度减小时，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，如图乙所示，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方向相反，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261442"/>
            <a:ext cx="11250000" cy="5904656"/>
            <a:chOff x="471000" y="934424"/>
            <a:chExt cx="11250000" cy="5904656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5744666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322562" name="Picture 2" descr="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6"/>
          <a:stretch/>
        </p:blipFill>
        <p:spPr bwMode="auto">
          <a:xfrm>
            <a:off x="3862958" y="726789"/>
            <a:ext cx="4464496" cy="183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5206" y="1413570"/>
            <a:ext cx="107465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当物体的速度大小不变时，其方向可能变化，也可能不变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动量可能不变化，即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，也可能动量大小不变而方向变化，此种情况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spc="-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en-US" altLang="zh-CN" sz="2800" kern="100" spc="-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当物体做平抛运动时，动量的方向变化，即动量一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定变化，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一定不为零，如图丙所示，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837506"/>
            <a:ext cx="11250000" cy="4176464"/>
            <a:chOff x="471000" y="934424"/>
            <a:chExt cx="11250000" cy="4176464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4016474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322562" name="Picture 2" descr="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4"/>
          <a:stretch/>
        </p:blipFill>
        <p:spPr bwMode="auto">
          <a:xfrm>
            <a:off x="8897279" y="2869779"/>
            <a:ext cx="2022463" cy="183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61061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如图所示，一足球运动员踢一个质量为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0.4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的足球。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56967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4968" name="Picture 56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16" y="1423989"/>
            <a:ext cx="6731981" cy="16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9206" y="3125357"/>
            <a:ext cx="11412000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若开始时足球的速度是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，方向向右，踢球后，球的速度为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，方向仍向右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，求足球的初动量、末动量以及踢球过程中足球动量的改变量；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5141581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5206" y="1269554"/>
            <a:ext cx="729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取向右为正方向，初、末动量分别为：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1.6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，方向向右，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712540"/>
            <a:ext cx="11250000" cy="3797374"/>
            <a:chOff x="471000" y="934424"/>
            <a:chExt cx="11250000" cy="3797374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3637384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16" name="Picture 56" descr="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21"/>
          <a:stretch/>
        </p:blipFill>
        <p:spPr bwMode="auto">
          <a:xfrm>
            <a:off x="7985800" y="1269554"/>
            <a:ext cx="3654022" cy="16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605206" y="2700542"/>
            <a:ext cx="1002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，方向向右，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动量的改变量为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，方向向右。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7722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若足球以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的速度撞向球门门柱，然后以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的速度反向弹回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，求这一过程中足球的动量改变量。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4968" name="Picture 56" descr="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9"/>
          <a:stretch/>
        </p:blipFill>
        <p:spPr bwMode="auto">
          <a:xfrm>
            <a:off x="8386913" y="420559"/>
            <a:ext cx="3139826" cy="167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89206" y="2421682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205" y="3645818"/>
            <a:ext cx="109215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取向右为正方向，初、末动量分别为：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，方向向右，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3)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，负号表示方向向左，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动量的改变量为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，负号表示方向向左。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0206" y="3285778"/>
            <a:ext cx="11250000" cy="3168352"/>
            <a:chOff x="471000" y="934424"/>
            <a:chExt cx="11250000" cy="3168352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3008362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8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extLst>
              <a:ext uri="{FF2B5EF4-FFF2-40B4-BE49-F238E27FC236}">
                <a16:creationId xmlns:a16="http://schemas.microsoft.com/office/drawing/2014/main" id="{E0486A5D-7556-7042-BA31-57DC3C31B7F0}"/>
              </a:ext>
            </a:extLst>
          </p:cNvPr>
          <p:cNvSpPr/>
          <p:nvPr/>
        </p:nvSpPr>
        <p:spPr>
          <a:xfrm>
            <a:off x="541797" y="907869"/>
            <a:ext cx="11106821" cy="3530037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矩形 20"/>
          <p:cNvSpPr/>
          <p:nvPr/>
        </p:nvSpPr>
        <p:spPr>
          <a:xfrm>
            <a:off x="879561" y="1694569"/>
            <a:ext cx="1043129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动量的变化量是用末动量减初动量，即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动量的变化量为矢量，要选定正方向，求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时也要说明方向。</a:t>
            </a:r>
            <a:endParaRPr lang="zh-CN" altLang="zh-CN" sz="2800" kern="100" dirty="0">
              <a:effectLst/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8238" y="0"/>
            <a:ext cx="1284958" cy="480555"/>
            <a:chOff x="-12051" y="-19050"/>
            <a:chExt cx="1284958" cy="480555"/>
          </a:xfrm>
        </p:grpSpPr>
        <p:sp>
          <p:nvSpPr>
            <p:cNvPr id="25" name="任意多边形 24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rgbClr val="384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-12051" y="17987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>
                  <a:solidFill>
                    <a:schemeClr val="bg1"/>
                  </a:solidFill>
                </a:rPr>
                <a:t>总结提升</a:t>
              </a:r>
            </a:p>
          </p:txBody>
        </p:sp>
      </p:grpSp>
      <p:pic>
        <p:nvPicPr>
          <p:cNvPr id="10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3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8"/>
          <a:stretch/>
        </p:blipFill>
        <p:spPr>
          <a:xfrm>
            <a:off x="-2894" y="1240"/>
            <a:ext cx="3168000" cy="6857107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-2894" y="0"/>
            <a:ext cx="3168000" cy="685958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60" name="矩形 59"/>
          <p:cNvSpPr/>
          <p:nvPr/>
        </p:nvSpPr>
        <p:spPr>
          <a:xfrm>
            <a:off x="399429" y="1241"/>
            <a:ext cx="2177666" cy="1879875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743516" y="1255027"/>
            <a:ext cx="14488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2918" y="1629594"/>
            <a:ext cx="8352928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通过实验寻求碰撞中的不变量。</a:t>
            </a:r>
            <a:endParaRPr lang="en-US" altLang="zh-CN" sz="2600" kern="1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理解动量的概念，知道动量和动能的区别与联系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600" kern="1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知道动量和动量变化量均为矢量，会计算一维情况下的动量变化量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重难点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zh-CN" sz="2600" kern="1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9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748096C-6778-224D-922D-1B42ABCE1173}"/>
              </a:ext>
            </a:extLst>
          </p:cNvPr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>
                <a:solidFill>
                  <a:srgbClr val="ECB594">
                    <a:lumMod val="40000"/>
                    <a:lumOff val="60000"/>
                  </a:srgbClr>
                </a:solidFill>
                <a:ea typeface="微软雅黑"/>
              </a:rPr>
              <a:t>三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350790" y="292573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动量与动能的区别和联系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35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7661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请分析以下几种情景中，物体的动量和动能变化情况：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物体做匀速直线运动；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9206" y="154475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动量不变，动能不变；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224341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物体做自由落体运动；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206" y="294206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动量方向不变，大小随时间推移而增大，动能逐渐增大；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206" y="364072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物体做平抛运动；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9206" y="4339383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动量方向时刻改变，大小随时间推移而增大，动能逐渐增大；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503804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物体做匀速圆周运动。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573669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动量方向时刻改变，大小不变，动能不变。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98152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动量和动能的比较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28" name="流程图: 离页连接符 27"/>
          <p:cNvSpPr/>
          <p:nvPr/>
        </p:nvSpPr>
        <p:spPr>
          <a:xfrm>
            <a:off x="592224" y="0"/>
            <a:ext cx="1614549" cy="861877"/>
          </a:xfrm>
          <a:prstGeom prst="flowChartOffpageConnector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50695" y="88737"/>
            <a:ext cx="1675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深化总结</a:t>
            </a:r>
            <a:endParaRPr lang="zh-CN" altLang="zh-CN" sz="2800" b="1" kern="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95922"/>
              </p:ext>
            </p:extLst>
          </p:nvPr>
        </p:nvGraphicFramePr>
        <p:xfrm>
          <a:off x="515660" y="1707560"/>
          <a:ext cx="11124162" cy="4268710"/>
        </p:xfrm>
        <a:graphic>
          <a:graphicData uri="http://schemas.openxmlformats.org/drawingml/2006/table">
            <a:tbl>
              <a:tblPr/>
              <a:tblGrid>
                <a:gridCol w="256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动能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i="1" kern="10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标矢性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矢量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定义式</a:t>
                      </a:r>
                      <a:r>
                        <a:rPr lang="en-US" sz="2800" i="1" kern="10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的含义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速度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速率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换算关系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34172"/>
              </p:ext>
            </p:extLst>
          </p:nvPr>
        </p:nvGraphicFramePr>
        <p:xfrm>
          <a:off x="8615486" y="2522265"/>
          <a:ext cx="24257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2425795" imgH="1135087" progId="Word.Document.12">
                  <p:embed/>
                </p:oleObj>
              </mc:Choice>
              <mc:Fallback>
                <p:oleObj name="文档" r:id="rId2" imgW="2425795" imgH="1135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15486" y="2522265"/>
                        <a:ext cx="2425700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357452"/>
              </p:ext>
            </p:extLst>
          </p:nvPr>
        </p:nvGraphicFramePr>
        <p:xfrm>
          <a:off x="5519142" y="5065390"/>
          <a:ext cx="40767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4" imgW="4082822" imgH="1049271" progId="Word.Document.12">
                  <p:embed/>
                </p:oleObj>
              </mc:Choice>
              <mc:Fallback>
                <p:oleObj name="文档" r:id="rId4" imgW="4082822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9142" y="5065390"/>
                        <a:ext cx="40767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229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79082"/>
            <a:ext cx="1141200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关于质量一定的物体的动能、动量关系说法正确的是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动能不变，动量一定不变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动量变化，动能一定变化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动量的变化量为零，动能的变化量一定为零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动能的变化量为零，动量的变化量一定为零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174988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242055" y="291621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44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7214" y="847031"/>
            <a:ext cx="1089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动能不变，可能是速度的大小不变，但是方向变化，则物体的动量一定变化，例如匀速圆周运动，选项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动量变化，可能是速度大小不变，方向变化，则动能一定不变化，选项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动量的变化量为零，即动量不变，则动能一定不变，即动能的变化量一定为零，选项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动能的变化量为零，即速度大小不变，方向可能变化，则动量的变化量不一定为零，选项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405458"/>
            <a:ext cx="11250000" cy="5904656"/>
            <a:chOff x="471000" y="934424"/>
            <a:chExt cx="11250000" cy="5904656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5744666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1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04696"/>
            <a:ext cx="1141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一小孩把一质量为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的篮球由静止释放，释放后篮球的重心下降高度为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1.25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时与地面相撞，反弹后篮球的重心上升的最大高度为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不计空气阻力，取重力加速度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，求地面与篮球相互作用的过程中：</a:t>
            </a:r>
            <a:endParaRPr lang="zh-CN" altLang="zh-CN" sz="280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篮球动量的变化量；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00060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89206" y="3485397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 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kg·m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/s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，方向竖直向上　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722065"/>
            <a:ext cx="11250000" cy="5093518"/>
            <a:chOff x="471000" y="934424"/>
            <a:chExt cx="11250000" cy="5093518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4933528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12197"/>
              </p:ext>
            </p:extLst>
          </p:nvPr>
        </p:nvGraphicFramePr>
        <p:xfrm>
          <a:off x="579165" y="1133475"/>
          <a:ext cx="110299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11041456" imgH="1435939" progId="Word.Document.12">
                  <p:embed/>
                </p:oleObj>
              </mc:Choice>
              <mc:Fallback>
                <p:oleObj name="文档" r:id="rId3" imgW="11041456" imgH="14359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165" y="1133475"/>
                        <a:ext cx="110299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06770"/>
              </p:ext>
            </p:extLst>
          </p:nvPr>
        </p:nvGraphicFramePr>
        <p:xfrm>
          <a:off x="579165" y="2495550"/>
          <a:ext cx="108775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10889113" imgH="1442408" progId="Word.Document.12">
                  <p:embed/>
                </p:oleObj>
              </mc:Choice>
              <mc:Fallback>
                <p:oleObj name="文档" r:id="rId5" imgW="10889113" imgH="1442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165" y="2495550"/>
                        <a:ext cx="108775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31539" y="3712250"/>
            <a:ext cx="110775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规定竖直向下为正方向，篮球的动量变化量为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spc="-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spc="-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即篮球的动量变化量大小为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，方向竖直向上。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9474"/>
            <a:ext cx="77222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篮球动能的变化量。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1394520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减少了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J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205" y="2781722"/>
            <a:ext cx="10921533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篮球的动能变化量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0206" y="2349674"/>
            <a:ext cx="11250000" cy="3168352"/>
            <a:chOff x="471000" y="934424"/>
            <a:chExt cx="11250000" cy="3168352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000" y="1094414"/>
              <a:ext cx="11250000" cy="3008362"/>
            </a:xfrm>
            <a:prstGeom prst="roundRect">
              <a:avLst>
                <a:gd name="adj" fmla="val 31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12113"/>
              </p:ext>
            </p:extLst>
          </p:nvPr>
        </p:nvGraphicFramePr>
        <p:xfrm>
          <a:off x="738039" y="3482801"/>
          <a:ext cx="928846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9288249" imgH="1026903" progId="Word.Document.12">
                  <p:embed/>
                </p:oleObj>
              </mc:Choice>
              <mc:Fallback>
                <p:oleObj name="文档" r:id="rId3" imgW="9288249" imgH="1026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039" y="3482801"/>
                        <a:ext cx="9288462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605205" y="4573148"/>
            <a:ext cx="1092153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即动能减少了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J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243624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若篮球与地面发生碰撞时无能量损失，反弹后仍然上升到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1.25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高度处，则篮球动量的变化量是多少？动能的变化量是多少？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439530"/>
            <a:ext cx="1283902" cy="442641"/>
            <a:chOff x="1360316" y="541777"/>
            <a:chExt cx="128390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128390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309020205020404" pitchFamily="49" charset="0"/>
                </a:rPr>
                <a:t>拓展延伸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89206" y="2637706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，方向竖直向上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1041" y="621482"/>
            <a:ext cx="11248331" cy="4248472"/>
            <a:chOff x="471835" y="934424"/>
            <a:chExt cx="11248331" cy="4248472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4088482"/>
            </a:xfrm>
            <a:prstGeom prst="roundRect">
              <a:avLst>
                <a:gd name="adj" fmla="val 380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930873"/>
              </p:ext>
            </p:extLst>
          </p:nvPr>
        </p:nvGraphicFramePr>
        <p:xfrm>
          <a:off x="675556" y="1171420"/>
          <a:ext cx="10812462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10812761" imgH="2149056" progId="Word.Document.12">
                  <p:embed/>
                </p:oleObj>
              </mc:Choice>
              <mc:Fallback>
                <p:oleObj name="文档" r:id="rId3" imgW="10812761" imgH="21490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556" y="1171420"/>
                        <a:ext cx="10812462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47602"/>
              </p:ext>
            </p:extLst>
          </p:nvPr>
        </p:nvGraphicFramePr>
        <p:xfrm>
          <a:off x="676275" y="3158877"/>
          <a:ext cx="108013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10812761" imgH="2146180" progId="Word.Document.12">
                  <p:embed/>
                </p:oleObj>
              </mc:Choice>
              <mc:Fallback>
                <p:oleObj name="文档" r:id="rId5" imgW="10812761" imgH="2146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275" y="3158877"/>
                        <a:ext cx="1080135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返回" descr="C:\Users\Administrator\Desktop\新建文件夹\返回.t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8"/>
          <a:stretch/>
        </p:blipFill>
        <p:spPr>
          <a:xfrm>
            <a:off x="-2894" y="1240"/>
            <a:ext cx="3168000" cy="6857107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-2542" y="0"/>
            <a:ext cx="3168000" cy="685958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60" name="矩形 59"/>
          <p:cNvSpPr/>
          <p:nvPr/>
        </p:nvSpPr>
        <p:spPr>
          <a:xfrm>
            <a:off x="399429" y="1241"/>
            <a:ext cx="2177666" cy="1879875"/>
          </a:xfrm>
          <a:prstGeom prst="rect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743516" y="1255027"/>
            <a:ext cx="1448837" cy="4616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hlinkClick r:id="rId4" action="ppaction://hlinksldjump"/>
          </p:cNvPr>
          <p:cNvSpPr txBox="1"/>
          <p:nvPr/>
        </p:nvSpPr>
        <p:spPr>
          <a:xfrm>
            <a:off x="3746413" y="1629594"/>
            <a:ext cx="4941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+mj-ea"/>
                <a:ea typeface="+mj-ea"/>
                <a:cs typeface="Times New Roman" panose="02020603050405020304" pitchFamily="18" charset="0"/>
              </a:rPr>
              <a:t>一、寻求碰撞中的不变量</a:t>
            </a:r>
            <a:endParaRPr lang="zh-CN" altLang="zh-CN" sz="26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hlinkClick r:id="rId5" action="ppaction://hlinksldjump"/>
          </p:cNvPr>
          <p:cNvSpPr txBox="1"/>
          <p:nvPr/>
        </p:nvSpPr>
        <p:spPr>
          <a:xfrm>
            <a:off x="3746413" y="2435812"/>
            <a:ext cx="4941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+mj-ea"/>
                <a:ea typeface="+mj-ea"/>
                <a:cs typeface="Times New Roman" panose="02020603050405020304" pitchFamily="18" charset="0"/>
              </a:rPr>
              <a:t>二、动量及动量的变化量</a:t>
            </a:r>
            <a:endParaRPr lang="zh-CN" altLang="zh-CN" sz="26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hlinkClick r:id="rId6" action="ppaction://hlinksldjump"/>
          </p:cNvPr>
          <p:cNvSpPr txBox="1"/>
          <p:nvPr/>
        </p:nvSpPr>
        <p:spPr>
          <a:xfrm>
            <a:off x="3746413" y="4048249"/>
            <a:ext cx="19442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286">
              <a:spcBef>
                <a:spcPct val="0"/>
              </a:spcBef>
            </a:pPr>
            <a:r>
              <a:rPr lang="zh-CN" altLang="en-US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课时对点练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/>
        </p:nvSpPr>
        <p:spPr>
          <a:xfrm>
            <a:off x="3746413" y="3242030"/>
            <a:ext cx="4941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+mj-ea"/>
                <a:ea typeface="+mj-ea"/>
                <a:cs typeface="Times New Roman" panose="02020603050405020304" pitchFamily="18" charset="0"/>
              </a:rPr>
              <a:t>三、动量与动能的区别和联系</a:t>
            </a:r>
            <a:endParaRPr lang="zh-CN" altLang="zh-CN" sz="26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48096C-6778-224D-922D-1B42ABCE1173}"/>
              </a:ext>
            </a:extLst>
          </p:cNvPr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>
                <a:solidFill>
                  <a:srgbClr val="ECB594">
                    <a:lumMod val="40000"/>
                    <a:lumOff val="60000"/>
                  </a:srgbClr>
                </a:solidFill>
                <a:ea typeface="微软雅黑"/>
              </a:rPr>
              <a:t>四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455128" y="2925738"/>
            <a:ext cx="3584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课时对点练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88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94306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考点一　动量及动量的变化量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广东实验中学期中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下列运动中的物体，动量始终保持不变的是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绕地球运行的同步卫星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小球碰到竖直墙壁被弹回，速度大小不变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用绳子拉着物体，沿斜面做匀速直线运动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荡秋千的小孩，每次荡起的高度保持不变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基础对点练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2" name="直接连接符 41"/>
          <p:cNvCxnSpPr>
            <a:endCxn id="29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14"/>
          <p:cNvSpPr txBox="1"/>
          <p:nvPr/>
        </p:nvSpPr>
        <p:spPr>
          <a:xfrm>
            <a:off x="272083" y="350180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圆角矩形 25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274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5206" y="621482"/>
            <a:ext cx="10980000" cy="5181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绕地球运行的同步卫星，速度大小不变，方向不断改变，所以动量改变，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小球碰到竖直墙壁被弹回，速度大小不变，但方向改变，所以动量改变，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用绳子拉着物体，沿斜面做匀速直线运动，速度大小和方向都不发生改变，所以动量不变，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荡秋千的小孩，每次荡起的高度保持不变，在这个过程中速度大小和方向都改变，所以动量改变，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1041" y="179909"/>
            <a:ext cx="11248331" cy="5770165"/>
            <a:chOff x="471835" y="934424"/>
            <a:chExt cx="11248331" cy="5770165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5610175"/>
            </a:xfrm>
            <a:prstGeom prst="roundRect">
              <a:avLst>
                <a:gd name="adj" fmla="val 28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005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99053"/>
            <a:ext cx="1146664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安徽明光二中高二期末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某物体在某一过程中的动量变化量为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，则初、末两状态相比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该物体的动量一定减小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该物体的动量一定反向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该物体的动量可能增大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该物体的动量一定同向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53033" y="3321866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583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5206" y="1053530"/>
            <a:ext cx="10962608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物体的动量变化量为－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，是负值，说明动量的变化量与规定的正方向相反，则该物体的动量可能增大，也可能减小，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物体的动量变化量与动量无关，所以动量变化量为－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，表示动量变化的方向与规定的正方向相反，但不表示物体的动量一定为负方向，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041" y="621482"/>
            <a:ext cx="11248331" cy="4608512"/>
            <a:chOff x="471835" y="934424"/>
            <a:chExt cx="11248331" cy="4608512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4448522"/>
            </a:xfrm>
            <a:prstGeom prst="roundRect">
              <a:avLst>
                <a:gd name="adj" fmla="val 431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8899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56779"/>
            <a:ext cx="11412000" cy="45732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的物体，运动速度为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，它在一个变力作用下沿直线运动，经过一段时间后速度大小变为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，则这段时间内动量的变化量可能为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，方向与初速度方向相反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，方向与初速度方向相同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，方向与初速度方向相反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，方向与初速度方向相同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58839" y="265474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58839" y="447399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28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5" name="圆角矩形 44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5206" y="1125538"/>
            <a:ext cx="11114166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以初速度方向为正方向，如果末速度的方向与初速度方向相反，由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0.5)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，负号表示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的方向与初速度方向相反，选项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如果末速度方向与初速度方向相同，由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0.5)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，方向与初速度方向相同，选项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621482"/>
            <a:ext cx="11248331" cy="4608512"/>
            <a:chOff x="471835" y="934424"/>
            <a:chExt cx="11248331" cy="4608512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4448522"/>
            </a:xfrm>
            <a:prstGeom prst="roundRect">
              <a:avLst>
                <a:gd name="adj" fmla="val 317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91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083603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考点二　动量与动能的区别和联系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两个物体具有相同的动量，则它们一定具有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相同的速度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	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相同的质量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相同的运动方向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相同的动能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72083" y="299774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055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5206" y="1239134"/>
            <a:ext cx="10980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动量是矢量，动量相同，其大小和方向都得相同，故方向一定相同，而大小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，如果质量不同，则速度不同，如果速度不同，则质量不同，故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951102"/>
            <a:ext cx="11248331" cy="3630820"/>
            <a:chOff x="471835" y="934424"/>
            <a:chExt cx="11248331" cy="3630820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3470830"/>
            </a:xfrm>
            <a:prstGeom prst="roundRect">
              <a:avLst>
                <a:gd name="adj" fmla="val 317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08119"/>
              </p:ext>
            </p:extLst>
          </p:nvPr>
        </p:nvGraphicFramePr>
        <p:xfrm>
          <a:off x="702791" y="3316684"/>
          <a:ext cx="9621837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6" imgW="9621747" imgH="1264489" progId="Word.Document.12">
                  <p:embed/>
                </p:oleObj>
              </mc:Choice>
              <mc:Fallback>
                <p:oleObj name="文档" r:id="rId16" imgW="9621747" imgH="1264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2791" y="3316684"/>
                        <a:ext cx="9621837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圆角矩形 35">
            <a:hlinkClick r:id="rId18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310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21482"/>
            <a:ext cx="11412000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关于动量和动能，下列说法中正确的是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做匀速圆周运动的物体，动量不变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做匀速圆周运动的物体，动能不变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做竖直上抛运动的物体，它的动量一定在改变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甲物体动量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，乙物体动量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8364" y="189324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87414" y="256569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55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>
            <a:off x="712022" y="1998343"/>
            <a:ext cx="10225137" cy="2685941"/>
          </a:xfrm>
          <a:prstGeom prst="parallelogram">
            <a:avLst>
              <a:gd name="adj" fmla="val 73958"/>
            </a:avLst>
          </a:prstGeom>
          <a:solidFill>
            <a:srgbClr val="38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flipH="1">
            <a:off x="9335565" y="1125539"/>
            <a:ext cx="2854848" cy="4175746"/>
          </a:xfrm>
          <a:prstGeom prst="rtTriangle">
            <a:avLst/>
          </a:prstGeom>
          <a:solidFill>
            <a:srgbClr val="04449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748096C-6778-224D-922D-1B42ABCE1173}"/>
              </a:ext>
            </a:extLst>
          </p:cNvPr>
          <p:cNvSpPr txBox="1"/>
          <p:nvPr/>
        </p:nvSpPr>
        <p:spPr>
          <a:xfrm>
            <a:off x="5735166" y="1766211"/>
            <a:ext cx="1061686" cy="451485"/>
          </a:xfrm>
          <a:prstGeom prst="roundRect">
            <a:avLst>
              <a:gd name="adj" fmla="val 31401"/>
            </a:avLst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zh-CN" altLang="en-US" sz="1800" b="1" kern="0" dirty="0">
                <a:solidFill>
                  <a:srgbClr val="ECB594">
                    <a:lumMod val="40000"/>
                    <a:lumOff val="60000"/>
                  </a:srgbClr>
                </a:solidFill>
                <a:ea typeface="微软雅黑"/>
              </a:rPr>
              <a:t>一</a:t>
            </a:r>
            <a:endParaRPr lang="en-US" altLang="zh-CN" sz="1800" b="1" kern="0" dirty="0">
              <a:solidFill>
                <a:srgbClr val="ECB594">
                  <a:lumMod val="40000"/>
                  <a:lumOff val="60000"/>
                </a:srgbClr>
              </a:solidFill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181244" y="5295265"/>
            <a:ext cx="7920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097759" y="2061641"/>
            <a:ext cx="2262740" cy="32309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638822" y="2925738"/>
            <a:ext cx="6349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寻求碰撞中的不变量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2508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76631" y="1269554"/>
            <a:ext cx="10980000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动量是矢量，做匀速圆周运动的物体其速度大小不变，方向时刻在变化，故动能不变，动量时刻在变化，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做竖直上抛运动的物体，其速度时刻变化，动量一定在改变，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正确；动量的负号只表示方向，比较大小时只比较绝对值，故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041" y="765498"/>
            <a:ext cx="11248331" cy="3384376"/>
            <a:chOff x="471835" y="934424"/>
            <a:chExt cx="11248331" cy="3384376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322438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123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63523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两个具有相同动量的物体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，质量分别为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，比较它们的动能，则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的动能较大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的动能较大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动能相等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	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不能确定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8364" y="170160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71041" y="3285778"/>
            <a:ext cx="11248331" cy="2304256"/>
            <a:chOff x="471835" y="934424"/>
            <a:chExt cx="11248331" cy="2304256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2144266"/>
            </a:xfrm>
            <a:prstGeom prst="roundRect">
              <a:avLst>
                <a:gd name="adj" fmla="val 791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280463"/>
              </p:ext>
            </p:extLst>
          </p:nvPr>
        </p:nvGraphicFramePr>
        <p:xfrm>
          <a:off x="641648" y="3645980"/>
          <a:ext cx="10841037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6" imgW="10841573" imgH="1797170" progId="Word.Document.12">
                  <p:embed/>
                </p:oleObj>
              </mc:Choice>
              <mc:Fallback>
                <p:oleObj name="文档" r:id="rId16" imgW="10841573" imgH="1797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1648" y="3645980"/>
                        <a:ext cx="10841037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圆角矩形 27">
            <a:hlinkClick r:id="rId18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32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65498"/>
            <a:ext cx="11412000" cy="2634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泰安市高二期中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羽毛球是速度较快的球类运动之一，运动员扣杀羽毛球的速度可达到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，假设球飞来的速度为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，运动员将球以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的速度反向击回。设羽毛球的质量为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5.2 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运动员击球过程中羽毛球的动量变化量；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206" y="3565104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0.78 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，方向与羽毛球飞来的方向相反　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553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6156" y="761306"/>
            <a:ext cx="110346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以羽毛球飞来的速度方向为正方向，则击球前羽毛球的动量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0.26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击球后羽毛球的动量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spc="-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5.2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100)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0.52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所以羽毛球的动量变化量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0.26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0.78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则羽毛球的动量变化量的大小为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0.78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，方向与羽毛球飞来的速度方向相反。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041" y="333450"/>
            <a:ext cx="11248331" cy="5256584"/>
            <a:chOff x="471835" y="934424"/>
            <a:chExt cx="11248331" cy="5256584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509659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398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7466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运动员击球过程中羽毛球的动能变化量。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206" y="1269554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19.5 J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041" y="2277666"/>
            <a:ext cx="11248331" cy="3024336"/>
            <a:chOff x="471835" y="934424"/>
            <a:chExt cx="11248331" cy="3024336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2864346"/>
            </a:xfrm>
            <a:prstGeom prst="roundRect">
              <a:avLst>
                <a:gd name="adj" fmla="val 45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96048"/>
              </p:ext>
            </p:extLst>
          </p:nvPr>
        </p:nvGraphicFramePr>
        <p:xfrm>
          <a:off x="638175" y="2640707"/>
          <a:ext cx="9725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6" imgW="9735915" imgH="1065003" progId="Word.Document.12">
                  <p:embed/>
                </p:oleObj>
              </mc:Choice>
              <mc:Fallback>
                <p:oleObj name="文档" r:id="rId16" imgW="9735915" imgH="1065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8175" y="2640707"/>
                        <a:ext cx="97250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868743"/>
              </p:ext>
            </p:extLst>
          </p:nvPr>
        </p:nvGraphicFramePr>
        <p:xfrm>
          <a:off x="638175" y="3515122"/>
          <a:ext cx="9725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8" imgW="9735915" imgH="1063565" progId="Word.Document.12">
                  <p:embed/>
                </p:oleObj>
              </mc:Choice>
              <mc:Fallback>
                <p:oleObj name="文档" r:id="rId18" imgW="9735915" imgH="1063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8175" y="3515122"/>
                        <a:ext cx="97250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50590" y="4365898"/>
            <a:ext cx="8502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所以羽毛球的动能变化量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19.5 J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125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98616"/>
            <a:ext cx="11394632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南昌市期末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蹦床是一项具有挑战性的体育运动。如图所示，某时刻运动员从空中最高点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自由下落，接触蹦床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点后继续向下运动到最低点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点为人静止在蹦床上时的位置。忽略空气阻力作用，运动员从最高点下落到最低点的过程中，动量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最大的位置是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	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	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边形 28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2" name="直接连接符 31"/>
          <p:cNvCxnSpPr>
            <a:endCxn id="27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3463" name="Picture 55" descr="21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81" y="2893325"/>
            <a:ext cx="3084469" cy="260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4"/>
          <p:cNvSpPr txBox="1"/>
          <p:nvPr/>
        </p:nvSpPr>
        <p:spPr>
          <a:xfrm>
            <a:off x="268364" y="4644405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6" name="圆角矩形 35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803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2691" y="1472218"/>
            <a:ext cx="7362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运动员从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点的过程都是加速向下运动，到达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点时速度最大，由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可知，运动员的动量最大的位置在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1041" y="913706"/>
            <a:ext cx="11248331" cy="3668216"/>
            <a:chOff x="471835" y="934424"/>
            <a:chExt cx="11248331" cy="3668216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350822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圆角矩形 16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2" name="Picture 55" descr="21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49" y="1413570"/>
            <a:ext cx="3084469" cy="260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1058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苏州市高二检测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曾有人做过如下实验：几个完全相同的水球紧挨在一起水平排列，水平运动的子弹恰好能穿出第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个水球，如图所示。设子弹受到的阻力恒定，则子弹在穿过每个水球的过程中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速度变化相同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运动时间相同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动能变化相同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动量变化相同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4" name="圆角矩形 43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5" name="圆角矩形 44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262558" y="371782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267325" name="Picture 61" descr="210A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58" y="2933056"/>
            <a:ext cx="5617494" cy="17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 26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16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261442"/>
            <a:ext cx="11248331" cy="5976664"/>
            <a:chOff x="471835" y="934424"/>
            <a:chExt cx="11248331" cy="5976664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5816674"/>
            </a:xfrm>
            <a:prstGeom prst="roundRect">
              <a:avLst>
                <a:gd name="adj" fmla="val 465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13693"/>
              </p:ext>
            </p:extLst>
          </p:nvPr>
        </p:nvGraphicFramePr>
        <p:xfrm>
          <a:off x="762000" y="2065744"/>
          <a:ext cx="10744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6" imgW="10755497" imgH="1597684" progId="Word.Document.12">
                  <p:embed/>
                </p:oleObj>
              </mc:Choice>
              <mc:Fallback>
                <p:oleObj name="文档" r:id="rId16" imgW="10755497" imgH="15976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2000" y="2065744"/>
                        <a:ext cx="107442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94606" y="3632458"/>
            <a:ext cx="10811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根据匀变速直线运动规律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相同，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不同，故速度变化量不同，动量变化量也不同，故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W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，知每个水球对子弹做的功相同，根据动能定理可知，动能变化量相同，故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" name="Picture 61" descr="210A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00" y="549474"/>
            <a:ext cx="5106813" cy="156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圆角矩形 27">
            <a:hlinkClick r:id="rId1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365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21482"/>
            <a:ext cx="11412000" cy="390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的足球在离地高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处时速度刚好水平向左，大小为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，守门员此时用手握拳击球，使球以大小为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的速度水平向右飞出，手和球作用的时间极短，重力加速度为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击球前后球动量改变量的方向水平向左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击球前后球动量改变量的大小是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击球前后球动量改变量的大小是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39789" y="380888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311343" name="Picture 47" descr="21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81" y="2133650"/>
            <a:ext cx="1829847" cy="31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41245"/>
              </p:ext>
            </p:extLst>
          </p:nvPr>
        </p:nvGraphicFramePr>
        <p:xfrm>
          <a:off x="483001" y="4435921"/>
          <a:ext cx="81295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6" imgW="8128922" imgH="1125233" progId="Word.Document.12">
                  <p:embed/>
                </p:oleObj>
              </mc:Choice>
              <mc:Fallback>
                <p:oleObj name="文档" r:id="rId16" imgW="8128922" imgH="11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3001" y="4435921"/>
                        <a:ext cx="8129587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圆角矩形 29">
            <a:hlinkClick r:id="rId18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694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549474"/>
            <a:ext cx="11394632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阅读课本，思考并回答下列问题。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质量相同小球的碰撞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如图甲所示，两根长度相同的细线，分别悬挂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两质量相同的钢球，拉起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球，放开后与静止的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球发生碰撞。碰撞后会看到什么现象？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通过此实验现象，关于碰撞中的不变量，你有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什么猜想？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5517" name="Picture 61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689" y="3213770"/>
            <a:ext cx="2566403" cy="33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9206" y="4437906"/>
            <a:ext cx="7434192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球停止运动，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球摆到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球原来的高度。碰撞前后两球的速度之和不变。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e7e6e3ceb2f75b98d4c302b11aae9d7c">
            <a:hlinkClick r:id="" action="ppaction://media"/>
            <a:extLst>
              <a:ext uri="{FF2B5EF4-FFF2-40B4-BE49-F238E27FC236}">
                <a16:creationId xmlns:a16="http://schemas.microsoft.com/office/drawing/2014/main" id="{04D93C90-3DCC-A4ED-FC36-D16F2C410E7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3639"/>
                  <p14:fade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8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4605" y="1036737"/>
            <a:ext cx="8231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规定水平向右为正方向，击球前球的动量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，击球后球的动量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，击球前后球动量改变量的大小是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，动量改变量的方向水平向右，故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041" y="513631"/>
            <a:ext cx="11248331" cy="5112568"/>
            <a:chOff x="471835" y="934424"/>
            <a:chExt cx="11248331" cy="511256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495257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2" name="圆角矩形 41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3" name="圆角矩形 42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4" name="圆角矩形 43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45" name="圆角矩形 44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99843"/>
              </p:ext>
            </p:extLst>
          </p:nvPr>
        </p:nvGraphicFramePr>
        <p:xfrm>
          <a:off x="781050" y="3701033"/>
          <a:ext cx="1077277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6" imgW="10784309" imgH="2108080" progId="Word.Document.12">
                  <p:embed/>
                </p:oleObj>
              </mc:Choice>
              <mc:Fallback>
                <p:oleObj name="文档" r:id="rId16" imgW="10784309" imgH="2108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1050" y="3701033"/>
                        <a:ext cx="1077277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47" descr="21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09" y="862459"/>
            <a:ext cx="1758448" cy="299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 26">
            <a:hlinkClick r:id="rId1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273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3516"/>
            <a:ext cx="11412000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PQS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是固定于竖直平面内光滑的四分之一圆弧轨道，圆心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的正上方，在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两点各有一质量为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，从同一时刻开始，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自由下落，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沿圆弧下滑，不计空气阻力。下列说法正确的是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，它们在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点的动量相同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，它们在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点的动量不同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，它们在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点的动量不同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，它们从各自起点到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点的动量的变化相同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12367" name="Picture 47" descr="2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27" y="2631748"/>
            <a:ext cx="2338779" cy="20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4"/>
          <p:cNvSpPr txBox="1"/>
          <p:nvPr/>
        </p:nvSpPr>
        <p:spPr>
          <a:xfrm>
            <a:off x="220739" y="311318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850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041" y="477466"/>
            <a:ext cx="11248331" cy="5400601"/>
            <a:chOff x="471835" y="934424"/>
            <a:chExt cx="11248331" cy="5400601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5"/>
              <a:ext cx="11248331" cy="524061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9746" y="783430"/>
            <a:ext cx="9549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在小物块向下运动的过程中，只有重力对小物块做功，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938926"/>
              </p:ext>
            </p:extLst>
          </p:nvPr>
        </p:nvGraphicFramePr>
        <p:xfrm>
          <a:off x="783847" y="1485578"/>
          <a:ext cx="81184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6" imgW="8128922" imgH="1015665" progId="Word.Document.12">
                  <p:embed/>
                </p:oleObj>
              </mc:Choice>
              <mc:Fallback>
                <p:oleObj name="文档" r:id="rId16" imgW="8128922" imgH="1015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3847" y="1485578"/>
                        <a:ext cx="811847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/>
          <p:nvPr/>
        </p:nvSpPr>
        <p:spPr>
          <a:xfrm>
            <a:off x="669746" y="2412908"/>
            <a:ext cx="109700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所以两物块到达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时的速度大小相同，即速率相同。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的路程小于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的路程，且同一高度处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的切向加速度小于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的加速度，故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先到达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的速度方向竖直向下，而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的速度方向水平向左，故两物块的动量大小相等，方向不相同，因二者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初动量相同，末动量不同，动量的变化不同，故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圆角矩形 35">
            <a:hlinkClick r:id="rId18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4" name="Picture 47" descr="21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28" y="971776"/>
            <a:ext cx="2338779" cy="20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13346"/>
            <a:ext cx="114666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的小球从空中自由下落，与水平地面第一次相碰后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反弹到空中某一高度，其速度随时间变化的关系如图所示。若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小球第一次反弹后离开地面的速度的大小为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碰撞前、后小球动量改变量的大小为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碰撞前、后小球动能改变量为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 J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小球反弹起的最大高度为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0.45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3" name="圆角矩形 42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4" name="圆角矩形 43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5" name="圆角矩形 44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13387" name="Picture 43" descr="21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51" y="2176286"/>
            <a:ext cx="3684891" cy="250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4"/>
          <p:cNvSpPr txBox="1"/>
          <p:nvPr/>
        </p:nvSpPr>
        <p:spPr>
          <a:xfrm>
            <a:off x="230264" y="317785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2" name="TextBox 14"/>
          <p:cNvSpPr txBox="1"/>
          <p:nvPr/>
        </p:nvSpPr>
        <p:spPr>
          <a:xfrm>
            <a:off x="230264" y="443790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0483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041" y="261442"/>
            <a:ext cx="11248331" cy="5472608"/>
            <a:chOff x="471835" y="934424"/>
            <a:chExt cx="11248331" cy="5472608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5312618"/>
            </a:xfrm>
            <a:prstGeom prst="roundRect">
              <a:avLst>
                <a:gd name="adj" fmla="val 389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5206" y="683965"/>
            <a:ext cx="68505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末小球反弹，反弹后离开地面的速度大小为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碰撞时速度的改变量为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，则碰撞前、后动量改变量的大小为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·|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9" name="Picture 43" descr="21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20" y="981522"/>
            <a:ext cx="3684891" cy="250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227929"/>
              </p:ext>
            </p:extLst>
          </p:nvPr>
        </p:nvGraphicFramePr>
        <p:xfrm>
          <a:off x="742950" y="3971925"/>
          <a:ext cx="10877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7" imgW="10889113" imgH="1835270" progId="Word.Document.12">
                  <p:embed/>
                </p:oleObj>
              </mc:Choice>
              <mc:Fallback>
                <p:oleObj name="文档" r:id="rId17" imgW="10889113" imgH="1835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2950" y="3971925"/>
                        <a:ext cx="1087755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圆角矩形 39">
            <a:hlinkClick r:id="rId1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320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041" y="643533"/>
            <a:ext cx="11248331" cy="3816424"/>
            <a:chOff x="471835" y="934424"/>
            <a:chExt cx="11248331" cy="3816424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3656434"/>
            </a:xfrm>
            <a:prstGeom prst="roundRect">
              <a:avLst>
                <a:gd name="adj" fmla="val 389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3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4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5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6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7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8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9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9" name="Picture 43" descr="21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335559"/>
            <a:ext cx="3684891" cy="250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19867"/>
              </p:ext>
            </p:extLst>
          </p:nvPr>
        </p:nvGraphicFramePr>
        <p:xfrm>
          <a:off x="695325" y="1197546"/>
          <a:ext cx="662940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7" imgW="6633989" imgH="3375698" progId="Word.Document.12">
                  <p:embed/>
                </p:oleObj>
              </mc:Choice>
              <mc:Fallback>
                <p:oleObj name="文档" r:id="rId17" imgW="6633989" imgH="3375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5325" y="1197546"/>
                        <a:ext cx="662940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圆角矩形 34">
            <a:hlinkClick r:id="rId1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389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5" y="117426"/>
            <a:ext cx="116606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的物体在合力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的作用下从静止开始沿直线运动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变化的图像如图所示。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时物体的动量大小是多少？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3" name="圆角矩形 42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4" name="圆角矩形 43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5" name="圆角矩形 44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9206" y="213365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 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kg·m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/s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4391" name="Picture 23" descr="校本1-19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59" y="1079767"/>
            <a:ext cx="3267856" cy="213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471041" y="2925738"/>
            <a:ext cx="5984205" cy="3312368"/>
            <a:chOff x="471835" y="934424"/>
            <a:chExt cx="5984205" cy="3312368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5984205" cy="3152378"/>
            </a:xfrm>
            <a:prstGeom prst="roundRect">
              <a:avLst>
                <a:gd name="adj" fmla="val 389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94606" y="3141762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43156"/>
              </p:ext>
            </p:extLst>
          </p:nvPr>
        </p:nvGraphicFramePr>
        <p:xfrm>
          <a:off x="782095" y="3867752"/>
          <a:ext cx="52546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7" imgW="5253971" imgH="1049271" progId="Word.Document.12">
                  <p:embed/>
                </p:oleObj>
              </mc:Choice>
              <mc:Fallback>
                <p:oleObj name="文档" r:id="rId17" imgW="5253971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2095" y="3867752"/>
                        <a:ext cx="525462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694606" y="4770040"/>
            <a:ext cx="7272808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1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448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5" y="405458"/>
            <a:ext cx="11660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时物体的动量大小是多少？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请用动力学方法求解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3" name="圆角矩形 42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4" name="圆角矩形 43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5" name="圆角矩形 44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9206" y="175720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 </a:t>
            </a:r>
            <a:r>
              <a:rPr lang="en-US" altLang="zh-CN" sz="2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kg·m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/s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4391" name="Picture 23" descr="校本1-19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571746"/>
            <a:ext cx="3267856" cy="213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471041" y="2925738"/>
            <a:ext cx="5984205" cy="3096344"/>
            <a:chOff x="471835" y="934424"/>
            <a:chExt cx="5984205" cy="3096344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5984205" cy="2936354"/>
            </a:xfrm>
            <a:prstGeom prst="roundRect">
              <a:avLst>
                <a:gd name="adj" fmla="val 389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03941"/>
              </p:ext>
            </p:extLst>
          </p:nvPr>
        </p:nvGraphicFramePr>
        <p:xfrm>
          <a:off x="782095" y="3285778"/>
          <a:ext cx="52546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7" imgW="5253971" imgH="1051074" progId="Word.Document.12">
                  <p:embed/>
                </p:oleObj>
              </mc:Choice>
              <mc:Fallback>
                <p:oleObj name="文档" r:id="rId17" imgW="5253971" imgH="1051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2095" y="3285778"/>
                        <a:ext cx="525462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694606" y="4346848"/>
            <a:ext cx="7272808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1.5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1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13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905297"/>
            <a:ext cx="11412000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九江市高二检测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如图，某滑雪运动员从弧形坡面上滑下沿水平方向飞出后又落回到斜面上。若斜面足够长且倾角为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。某次训练时，运动员从弧形坡面先后以速度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水平飞出，飞出后在空中的姿势保持不变。不计空气阻力，则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运动员先后落在斜面上所用时间之比为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运动员先后落在斜面上位移之比为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运动员先后落在斜面上动能的变化量之比为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运动员先后落在斜面上动量的变化量之比为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尖子生选练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>
            <a:endCxn id="18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9970" name="Picture 2" descr="2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19" y="2954327"/>
            <a:ext cx="3330864" cy="29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4"/>
          <p:cNvSpPr txBox="1"/>
          <p:nvPr/>
        </p:nvSpPr>
        <p:spPr>
          <a:xfrm>
            <a:off x="230264" y="350180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230264" y="5366665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7" name="圆角矩形 26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299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041" y="352500"/>
            <a:ext cx="11248331" cy="5597574"/>
            <a:chOff x="471835" y="934424"/>
            <a:chExt cx="11248331" cy="5597574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543758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95962"/>
              </p:ext>
            </p:extLst>
          </p:nvPr>
        </p:nvGraphicFramePr>
        <p:xfrm>
          <a:off x="781050" y="640532"/>
          <a:ext cx="107727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10784309" imgH="2301096" progId="Word.Document.12">
                  <p:embed/>
                </p:oleObj>
              </mc:Choice>
              <mc:Fallback>
                <p:oleObj name="文档" r:id="rId3" imgW="10784309" imgH="2301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050" y="640532"/>
                        <a:ext cx="10772775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7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01254"/>
              </p:ext>
            </p:extLst>
          </p:nvPr>
        </p:nvGraphicFramePr>
        <p:xfrm>
          <a:off x="781050" y="2778249"/>
          <a:ext cx="74961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8" imgW="7500575" imgH="2869668" progId="Word.Document.12">
                  <p:embed/>
                </p:oleObj>
              </mc:Choice>
              <mc:Fallback>
                <p:oleObj name="文档" r:id="rId18" imgW="7500575" imgH="28696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1050" y="2778249"/>
                        <a:ext cx="7496175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2" descr="21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2637204"/>
            <a:ext cx="3330864" cy="29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圆角矩形 41">
            <a:hlinkClick r:id="rId2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047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657160"/>
            <a:ext cx="8298288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质量不同小球的碰撞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如图乙所示，使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球质量大于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球质量，用手拉起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球放开后撞击静止的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球。碰撞后会看到什么现象？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根据此实验现象，关于碰撞中的不变量，你又有什么猜想？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3887995"/>
            <a:ext cx="11361264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球获得较大的速度，摆起的最大高度大于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球被拉起时的高度。碰撞前后，两球的速度之和并不相等，速度变化跟它们的质量有关。</a:t>
            </a:r>
            <a:endParaRPr lang="zh-CN" altLang="zh-CN" sz="280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7442" name="Picture 2" descr="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74" y="675491"/>
            <a:ext cx="2342896" cy="30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7e6e3ceb2f75b98d4c302b11aae9d7c">
            <a:hlinkClick r:id="" action="ppaction://media"/>
            <a:extLst>
              <a:ext uri="{FF2B5EF4-FFF2-40B4-BE49-F238E27FC236}">
                <a16:creationId xmlns:a16="http://schemas.microsoft.com/office/drawing/2014/main" id="{A8717643-6265-FA9F-1080-FA393F4690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2864" end="29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613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041" y="136476"/>
            <a:ext cx="11248331" cy="5237534"/>
            <a:chOff x="471835" y="934424"/>
            <a:chExt cx="11248331" cy="5237534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1094414"/>
              <a:ext cx="11248331" cy="507754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2216E9-0435-7741-9918-93AFB1D17999}"/>
                </a:ext>
              </a:extLst>
            </p:cNvPr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802313"/>
              </p:ext>
            </p:extLst>
          </p:nvPr>
        </p:nvGraphicFramePr>
        <p:xfrm>
          <a:off x="781050" y="786923"/>
          <a:ext cx="625792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6262955" imgH="3139983" progId="Word.Document.12">
                  <p:embed/>
                </p:oleObj>
              </mc:Choice>
              <mc:Fallback>
                <p:oleObj name="文档" r:id="rId3" imgW="6262955" imgH="313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050" y="786923"/>
                        <a:ext cx="6257925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14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6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7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39" name="返回" descr="C:\Users\Administrator\Desktop\新建文件夹\返回.tif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98376" y="3700983"/>
            <a:ext cx="108694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落在斜面上动量的变化量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，因此运动员先后落在斜面上动量的变化量之比为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3" name="Picture 2" descr="21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01" y="477466"/>
            <a:ext cx="3330864" cy="29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圆角矩形 34">
            <a:hlinkClick r:id="rId21" action="ppaction://hlinksldjump"/>
            <a:extLst>
              <a:ext uri="{FF2B5EF4-FFF2-40B4-BE49-F238E27FC236}">
                <a16:creationId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2159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505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6654" y="1895373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6654" y="2111634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本课结束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126654" y="2800772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6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1655747"/>
            <a:ext cx="11394632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综合以上两个实验，猜想两个物体碰撞前后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之和可能不变，所以质量小的球速度大；也可能猜想两个物体碰撞前后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乘积之和是不变的。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04348" y="179266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动能</a:t>
            </a:r>
          </a:p>
        </p:txBody>
      </p:sp>
      <p:sp>
        <p:nvSpPr>
          <p:cNvPr id="6" name="矩形 5"/>
          <p:cNvSpPr/>
          <p:nvPr/>
        </p:nvSpPr>
        <p:spPr>
          <a:xfrm>
            <a:off x="8805222" y="243374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速度与质量</a:t>
            </a:r>
          </a:p>
        </p:txBody>
      </p:sp>
    </p:spTree>
    <p:extLst>
      <p:ext uri="{BB962C8B-B14F-4D97-AF65-F5344CB8AC3E}">
        <p14:creationId xmlns:p14="http://schemas.microsoft.com/office/powerpoint/2010/main" val="14361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35893"/>
            <a:ext cx="11394632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用实验数据验证猜想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用一辆运动的小车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碰撞一辆静止的小车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，碰后两辆小车粘在一起运动，实验数据如表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8466" name="Picture 2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41" y="1943136"/>
            <a:ext cx="6660131" cy="15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9206" y="3410744"/>
            <a:ext cx="8442304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两辆小车的质量和碰撞前后的速度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65966"/>
              </p:ext>
            </p:extLst>
          </p:nvPr>
        </p:nvGraphicFramePr>
        <p:xfrm>
          <a:off x="514174" y="4168924"/>
          <a:ext cx="8442302" cy="2379748"/>
        </p:xfrm>
        <a:graphic>
          <a:graphicData uri="http://schemas.openxmlformats.org/drawingml/2006/table">
            <a:tbl>
              <a:tblPr/>
              <a:tblGrid>
                <a:gridCol w="68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1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/kg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/kg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/(m·s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/(m·s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0.519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0.519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0.628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0.307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0.519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0.718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0.656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0.265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0.718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0.519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0.572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0.321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9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323925"/>
            <a:ext cx="11394632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次实验得到如下的数据：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1015430"/>
            <a:ext cx="1146664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95466"/>
              </p:ext>
            </p:extLst>
          </p:nvPr>
        </p:nvGraphicFramePr>
        <p:xfrm>
          <a:off x="504646" y="1735510"/>
          <a:ext cx="11394633" cy="2397244"/>
        </p:xfrm>
        <a:graphic>
          <a:graphicData uri="http://schemas.openxmlformats.org/drawingml/2006/table">
            <a:tbl>
              <a:tblPr/>
              <a:tblGrid>
                <a:gridCol w="109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次数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/J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/J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i="1" kern="10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/(kg·m·s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i="1" kern="10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/(kg·m·s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0.102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0.049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0.326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0.319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0.112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0.043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0.328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0.117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0.064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0.411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89206" y="4680521"/>
            <a:ext cx="11394632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通过分析实验数据，两辆小车碰撞前后动能之和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不相等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基本不变。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51282" y="316739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0.340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35566" y="3852317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0.397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49646" y="483185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不相等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73896" y="544590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质量与速度的乘积之和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4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13453</TotalTime>
  <Words>4704</Words>
  <Application>Microsoft Office PowerPoint</Application>
  <PresentationFormat>自定义</PresentationFormat>
  <Paragraphs>738</Paragraphs>
  <Slides>61</Slides>
  <Notes>5</Notes>
  <HiddenSlides>0</HiddenSlides>
  <MMClips>2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3" baseType="lpstr">
      <vt:lpstr>DOUYU Font</vt:lpstr>
      <vt:lpstr>方正中等线简体</vt:lpstr>
      <vt:lpstr>黑体</vt:lpstr>
      <vt:lpstr>华文细黑</vt:lpstr>
      <vt:lpstr>宋体</vt:lpstr>
      <vt:lpstr>微软雅黑</vt:lpstr>
      <vt:lpstr>Arial</vt:lpstr>
      <vt:lpstr>Book Antiqua</vt:lpstr>
      <vt:lpstr>Calibri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guilin wang</cp:lastModifiedBy>
  <cp:revision>6432</cp:revision>
  <dcterms:created xsi:type="dcterms:W3CDTF">2014-11-27T01:03:00Z</dcterms:created>
  <dcterms:modified xsi:type="dcterms:W3CDTF">2025-05-07T00:29:53Z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